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03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Façon</a:t>
            </a:r>
            <a:r>
              <a:rPr lang="en-US" dirty="0" smtClean="0"/>
              <a:t> #1: BANGS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2011" y="1614196"/>
            <a:ext cx="8290489" cy="5220229"/>
          </a:xfrm>
        </p:spPr>
        <p:txBody>
          <a:bodyPr>
            <a:normAutofit fontScale="77500" lnSpcReduction="20000"/>
          </a:bodyPr>
          <a:lstStyle/>
          <a:p>
            <a:r>
              <a:rPr lang="fr-CA" dirty="0" smtClean="0"/>
              <a:t>B – Beauty: beau…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As-tu vu la _____________ fille ____________? (beau)</a:t>
            </a:r>
            <a:endParaRPr lang="fr-CA" dirty="0"/>
          </a:p>
          <a:p>
            <a:pPr lvl="1"/>
            <a:r>
              <a:rPr lang="fr-CA" dirty="0" smtClean="0"/>
              <a:t>As-tu vu la ___belle____ fille?</a:t>
            </a:r>
          </a:p>
          <a:p>
            <a:r>
              <a:rPr lang="fr-CA" dirty="0" smtClean="0"/>
              <a:t>A – Age: jeune, vieux, nouveau…</a:t>
            </a:r>
          </a:p>
          <a:p>
            <a:r>
              <a:rPr lang="fr-CA" dirty="0" smtClean="0"/>
              <a:t>N – </a:t>
            </a:r>
            <a:r>
              <a:rPr lang="fr-CA" dirty="0" err="1" smtClean="0"/>
              <a:t>Numbers</a:t>
            </a:r>
            <a:r>
              <a:rPr lang="fr-CA" dirty="0" smtClean="0"/>
              <a:t>: quatorze, premier, trois…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Marc est le ____________ étudiant _________ dans la classe. (premier)</a:t>
            </a:r>
            <a:endParaRPr lang="fr-CA" dirty="0"/>
          </a:p>
          <a:p>
            <a:pPr lvl="1"/>
            <a:r>
              <a:rPr lang="fr-CA" dirty="0" smtClean="0"/>
              <a:t>Marc est le ___premier___ étudiant dans la class.</a:t>
            </a:r>
          </a:p>
          <a:p>
            <a:r>
              <a:rPr lang="fr-CA" dirty="0" smtClean="0"/>
              <a:t>G – </a:t>
            </a:r>
            <a:r>
              <a:rPr lang="fr-CA" dirty="0" err="1" smtClean="0"/>
              <a:t>Goodness</a:t>
            </a:r>
            <a:r>
              <a:rPr lang="fr-CA" dirty="0"/>
              <a:t>: joli, méchant, vilain, mauvais, </a:t>
            </a:r>
            <a:r>
              <a:rPr lang="fr-CA" dirty="0" smtClean="0"/>
              <a:t>gentil, nouveau, excellent…</a:t>
            </a:r>
            <a:endParaRPr lang="fr-CA" dirty="0"/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Ils ont une ____________ sourire _____________. (joli)</a:t>
            </a:r>
            <a:endParaRPr lang="fr-CA" dirty="0"/>
          </a:p>
          <a:p>
            <a:pPr lvl="1"/>
            <a:r>
              <a:rPr lang="fr-CA" dirty="0" smtClean="0"/>
              <a:t>Ils ont une ___jolie___ sourire.</a:t>
            </a:r>
          </a:p>
          <a:p>
            <a:r>
              <a:rPr lang="fr-CA" dirty="0" smtClean="0"/>
              <a:t>S – Size: court, long, gros, petit, grand…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Ses pantalons sont longs. Elle est une __________ fille _________. (grand)</a:t>
            </a:r>
            <a:endParaRPr lang="fr-CA" dirty="0"/>
          </a:p>
          <a:p>
            <a:pPr lvl="1"/>
            <a:r>
              <a:rPr lang="fr-CA" dirty="0" smtClean="0"/>
              <a:t>Ses pantalons sont longs. </a:t>
            </a:r>
            <a:r>
              <a:rPr lang="fr-CA" dirty="0" smtClean="0"/>
              <a:t>Elle est une __grande___ fille.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41757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5459" y="1649338"/>
            <a:ext cx="9451649" cy="4973653"/>
          </a:xfrm>
        </p:spPr>
        <p:txBody>
          <a:bodyPr/>
          <a:lstStyle/>
          <a:p>
            <a:r>
              <a:rPr lang="en-US" dirty="0" smtClean="0"/>
              <a:t>Ex: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un __________ </a:t>
            </a:r>
            <a:r>
              <a:rPr lang="en-US" dirty="0" err="1" smtClean="0"/>
              <a:t>livre</a:t>
            </a:r>
            <a:r>
              <a:rPr lang="en-US" dirty="0" smtClean="0"/>
              <a:t> ______________. (excellent)</a:t>
            </a:r>
          </a:p>
          <a:p>
            <a:pPr lvl="1"/>
            <a:r>
              <a:rPr lang="en-US" dirty="0" smtClean="0"/>
              <a:t>___________________________________________________________</a:t>
            </a:r>
          </a:p>
          <a:p>
            <a:pPr lvl="1"/>
            <a:r>
              <a:rPr lang="en-US" dirty="0" smtClean="0"/>
              <a:t>___________________________________________________________</a:t>
            </a:r>
          </a:p>
          <a:p>
            <a:pPr lvl="1"/>
            <a:endParaRPr lang="en-US" dirty="0"/>
          </a:p>
          <a:p>
            <a:r>
              <a:rPr lang="en-US" dirty="0" smtClean="0"/>
              <a:t>Ex: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acheté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___________ chemise _________. (rouge)</a:t>
            </a:r>
          </a:p>
          <a:p>
            <a:pPr lvl="1"/>
            <a:r>
              <a:rPr lang="en-US" dirty="0" smtClean="0"/>
              <a:t>___________________________________________________________</a:t>
            </a:r>
          </a:p>
          <a:p>
            <a:pPr lvl="1"/>
            <a:r>
              <a:rPr lang="en-US" dirty="0" smtClean="0"/>
              <a:t>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918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Façon #2: </a:t>
            </a:r>
            <a:r>
              <a:rPr lang="fr-CA" dirty="0" smtClean="0"/>
              <a:t>Le p</a:t>
            </a:r>
            <a:r>
              <a:rPr lang="fr-CA" dirty="0" smtClean="0"/>
              <a:t>oème 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dirty="0" smtClean="0"/>
              <a:t>Vieux, ________________, nouveau</a:t>
            </a:r>
          </a:p>
          <a:p>
            <a:pPr marL="0" indent="0" algn="ctr">
              <a:buNone/>
            </a:pPr>
            <a:r>
              <a:rPr lang="fr-CA" dirty="0" smtClean="0"/>
              <a:t>_____, célèbre, joli, _________</a:t>
            </a:r>
          </a:p>
          <a:p>
            <a:pPr marL="0" indent="0" algn="ctr">
              <a:buNone/>
            </a:pPr>
            <a:r>
              <a:rPr lang="fr-CA" dirty="0" smtClean="0"/>
              <a:t>____________ et long</a:t>
            </a:r>
          </a:p>
          <a:p>
            <a:pPr marL="0" indent="0" algn="ctr">
              <a:buNone/>
            </a:pPr>
            <a:r>
              <a:rPr lang="fr-CA" dirty="0" smtClean="0"/>
              <a:t>Mauvais et _____________</a:t>
            </a:r>
          </a:p>
          <a:p>
            <a:pPr marL="0" indent="0" algn="ctr">
              <a:buNone/>
            </a:pPr>
            <a:r>
              <a:rPr lang="fr-CA" dirty="0" smtClean="0"/>
              <a:t>_____________, petit, ____________</a:t>
            </a:r>
          </a:p>
          <a:p>
            <a:pPr marL="0" indent="0" algn="ctr">
              <a:buNone/>
            </a:pPr>
            <a:r>
              <a:rPr lang="fr-CA" dirty="0" smtClean="0"/>
              <a:t>Et tous les </a:t>
            </a:r>
            <a:r>
              <a:rPr lang="fr-CA" smtClean="0"/>
              <a:t>autres _______________!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11622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Qu’est-ce que c’est </a:t>
            </a:r>
            <a:br>
              <a:rPr lang="fr-CA" dirty="0" smtClean="0"/>
            </a:br>
            <a:r>
              <a:rPr lang="fr-CA" dirty="0" smtClean="0"/>
              <a:t>« un adjectif »?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437" y="1905000"/>
            <a:ext cx="8741951" cy="4709692"/>
          </a:xfrm>
        </p:spPr>
        <p:txBody>
          <a:bodyPr>
            <a:normAutofit/>
          </a:bodyPr>
          <a:lstStyle/>
          <a:p>
            <a:r>
              <a:rPr lang="fr-CA" sz="3200" dirty="0" smtClean="0"/>
              <a:t>Un adjectif est un mot qui _______________________________________.</a:t>
            </a:r>
          </a:p>
          <a:p>
            <a:r>
              <a:rPr lang="fr-CA" sz="3200" dirty="0" smtClean="0"/>
              <a:t>L’adjectif exprime _______________________ d’un nom.</a:t>
            </a:r>
          </a:p>
          <a:p>
            <a:r>
              <a:rPr lang="fr-CA" sz="3200" dirty="0" smtClean="0"/>
              <a:t>L’adjectif s’accord (____________) en ______________________________________________________________________________ avec le nom qu’il décrit.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70719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97931" y="1642533"/>
            <a:ext cx="8725458" cy="872067"/>
          </a:xfrm>
        </p:spPr>
        <p:txBody>
          <a:bodyPr/>
          <a:lstStyle/>
          <a:p>
            <a:pPr marL="342900" indent="-342900" algn="l">
              <a:buFont typeface="Wingdings" charset="2"/>
              <a:buChar char="²"/>
            </a:pPr>
            <a:r>
              <a:rPr lang="fr-CA" u="sng" dirty="0" smtClean="0"/>
              <a:t>Règle générale</a:t>
            </a:r>
            <a:r>
              <a:rPr lang="fr-CA" dirty="0" smtClean="0"/>
              <a:t>: ________________________________________</a:t>
            </a:r>
            <a:endParaRPr lang="fr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40483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/>
              <a:t>MASCULIN</a:t>
            </a:r>
          </a:p>
          <a:p>
            <a:r>
              <a:rPr lang="en-US" dirty="0" smtClean="0"/>
              <a:t>petit</a:t>
            </a:r>
          </a:p>
          <a:p>
            <a:r>
              <a:rPr lang="en-US" dirty="0" smtClean="0"/>
              <a:t>grand</a:t>
            </a:r>
          </a:p>
          <a:p>
            <a:r>
              <a:rPr lang="en-US" dirty="0" smtClean="0"/>
              <a:t>blond</a:t>
            </a:r>
          </a:p>
          <a:p>
            <a:r>
              <a:rPr lang="en-US" dirty="0" err="1" smtClean="0"/>
              <a:t>brun</a:t>
            </a:r>
            <a:endParaRPr lang="en-US" dirty="0" smtClean="0"/>
          </a:p>
          <a:p>
            <a:r>
              <a:rPr lang="en-US" dirty="0" smtClean="0"/>
              <a:t>court</a:t>
            </a:r>
          </a:p>
          <a:p>
            <a:r>
              <a:rPr lang="en-US" dirty="0" err="1" smtClean="0"/>
              <a:t>bavard</a:t>
            </a:r>
            <a:endParaRPr lang="en-US" dirty="0" smtClean="0"/>
          </a:p>
          <a:p>
            <a:r>
              <a:rPr lang="en-US" dirty="0" err="1"/>
              <a:t>j</a:t>
            </a:r>
            <a:r>
              <a:rPr lang="en-US" dirty="0" err="1" smtClean="0"/>
              <a:t>oli</a:t>
            </a:r>
            <a:endParaRPr lang="en-US" dirty="0" smtClean="0"/>
          </a:p>
          <a:p>
            <a:r>
              <a:rPr lang="en-US" dirty="0" err="1" smtClean="0"/>
              <a:t>déterminé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40483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u="sng" dirty="0" smtClean="0"/>
              <a:t>FÉMININ</a:t>
            </a:r>
          </a:p>
          <a:p>
            <a:r>
              <a:rPr lang="en-US" dirty="0" smtClean="0"/>
              <a:t>petit</a:t>
            </a:r>
            <a:r>
              <a:rPr lang="en-US" b="1" u="sng" dirty="0" smtClean="0"/>
              <a:t>e</a:t>
            </a:r>
          </a:p>
          <a:p>
            <a:r>
              <a:rPr lang="en-US" dirty="0" err="1" smtClean="0"/>
              <a:t>grand</a:t>
            </a:r>
            <a:r>
              <a:rPr lang="en-US" b="1" u="sng" dirty="0" err="1" smtClean="0"/>
              <a:t>e</a:t>
            </a:r>
            <a:endParaRPr lang="en-US" dirty="0" smtClean="0"/>
          </a:p>
          <a:p>
            <a:r>
              <a:rPr lang="en-US" dirty="0" smtClean="0"/>
              <a:t>blond</a:t>
            </a:r>
            <a:r>
              <a:rPr lang="en-US" b="1" u="sng" dirty="0" smtClean="0"/>
              <a:t>e</a:t>
            </a:r>
            <a:endParaRPr lang="en-US" dirty="0" smtClean="0"/>
          </a:p>
          <a:p>
            <a:r>
              <a:rPr lang="en-US" dirty="0" err="1" smtClean="0"/>
              <a:t>brun</a:t>
            </a:r>
            <a:r>
              <a:rPr lang="en-US" b="1" u="sng" dirty="0" err="1" smtClean="0"/>
              <a:t>e</a:t>
            </a:r>
            <a:endParaRPr lang="en-US" dirty="0" smtClean="0"/>
          </a:p>
          <a:p>
            <a:r>
              <a:rPr lang="en-US" dirty="0" err="1" smtClean="0"/>
              <a:t>court</a:t>
            </a:r>
            <a:r>
              <a:rPr lang="en-US" b="1" u="sng" dirty="0" err="1" smtClean="0"/>
              <a:t>e</a:t>
            </a:r>
            <a:endParaRPr lang="en-US" dirty="0" smtClean="0"/>
          </a:p>
          <a:p>
            <a:r>
              <a:rPr lang="en-US" dirty="0" err="1" smtClean="0"/>
              <a:t>bavard</a:t>
            </a:r>
            <a:r>
              <a:rPr lang="en-US" b="1" u="sng" dirty="0" err="1" smtClean="0"/>
              <a:t>e</a:t>
            </a:r>
            <a:endParaRPr lang="en-US" dirty="0" smtClean="0"/>
          </a:p>
          <a:p>
            <a:r>
              <a:rPr lang="en-US" dirty="0" err="1" smtClean="0"/>
              <a:t>joli</a:t>
            </a:r>
            <a:r>
              <a:rPr lang="en-US" b="1" u="sng" dirty="0" err="1" smtClean="0"/>
              <a:t>e</a:t>
            </a:r>
            <a:endParaRPr lang="en-US" b="1" u="sng" dirty="0" smtClean="0"/>
          </a:p>
          <a:p>
            <a:r>
              <a:rPr lang="en-US" dirty="0" err="1" smtClean="0"/>
              <a:t>déterminé</a:t>
            </a:r>
            <a:r>
              <a:rPr lang="en-US" b="1" u="sng" dirty="0" err="1" smtClean="0"/>
              <a:t>e</a:t>
            </a:r>
            <a:endParaRPr lang="en-US" dirty="0"/>
          </a:p>
        </p:txBody>
      </p:sp>
      <p:pic>
        <p:nvPicPr>
          <p:cNvPr id="8" name="Picture 7" descr="http://www.gifsmaniac.com/gifs-animes/personnages/ados/personnages-ados-2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009646"/>
            <a:ext cx="7715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http://www.gifsmaniac.com/gifs-animes/personnages/femme/personnages-femme-17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3009900"/>
            <a:ext cx="6699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2316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82198"/>
            <a:ext cx="8001000" cy="1143000"/>
          </a:xfrm>
        </p:spPr>
        <p:txBody>
          <a:bodyPr/>
          <a:lstStyle/>
          <a:p>
            <a:r>
              <a:rPr lang="fr-CA" sz="4800" dirty="0" smtClean="0"/>
              <a:t>Les adjectifs qui ont un « e »</a:t>
            </a:r>
            <a:endParaRPr lang="fr-CA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85981"/>
            <a:ext cx="9144000" cy="1253366"/>
          </a:xfrm>
        </p:spPr>
        <p:txBody>
          <a:bodyPr/>
          <a:lstStyle/>
          <a:p>
            <a:pPr marL="342900" indent="-342900">
              <a:buFont typeface="Wingdings" charset="2"/>
              <a:buChar char="²"/>
            </a:pPr>
            <a:r>
              <a:rPr lang="fr-CA" dirty="0" smtClean="0"/>
              <a:t>Si les adjectifs ont un « e » </a:t>
            </a:r>
            <a:r>
              <a:rPr lang="fr-CA" i="1" dirty="0" smtClean="0"/>
              <a:t>au masculin</a:t>
            </a:r>
            <a:r>
              <a:rPr lang="fr-CA" dirty="0" smtClean="0"/>
              <a:t>,</a:t>
            </a:r>
          </a:p>
          <a:p>
            <a:r>
              <a:rPr lang="fr-CA" dirty="0" smtClean="0"/>
              <a:t>_________________________________________________________</a:t>
            </a:r>
            <a:endParaRPr lang="fr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1898792"/>
            <a:ext cx="3749040" cy="45550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u="sng" dirty="0" smtClean="0"/>
              <a:t>MASCULIN</a:t>
            </a:r>
          </a:p>
          <a:p>
            <a:r>
              <a:rPr lang="en-US" sz="2000" dirty="0" err="1" smtClean="0"/>
              <a:t>timid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sympathiqu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raisonabl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drôl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aimabl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honnêt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smtClean="0"/>
              <a:t>roug</a:t>
            </a:r>
            <a:r>
              <a:rPr lang="en-US" sz="2000" b="1" u="sng" dirty="0" smtClean="0"/>
              <a:t>e</a:t>
            </a:r>
          </a:p>
          <a:p>
            <a:r>
              <a:rPr lang="en-US" sz="2000" dirty="0" smtClean="0"/>
              <a:t>sensibl</a:t>
            </a:r>
            <a:r>
              <a:rPr lang="en-US" sz="2000" b="1" u="sng" dirty="0" smtClean="0"/>
              <a:t>e</a:t>
            </a:r>
          </a:p>
          <a:p>
            <a:r>
              <a:rPr lang="en-US" sz="2000" dirty="0" err="1" smtClean="0"/>
              <a:t>pratiqu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704300" y="1975768"/>
            <a:ext cx="3749040" cy="45550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0"/>
              </a:spcBef>
              <a:spcAft>
                <a:spcPts val="1400"/>
              </a:spcAft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u="sng" dirty="0" smtClean="0"/>
              <a:t>FÉMININ</a:t>
            </a:r>
          </a:p>
          <a:p>
            <a:r>
              <a:rPr lang="en-US" sz="2000" dirty="0" err="1" smtClean="0"/>
              <a:t>timid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sympathiqu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raisonabl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drôl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aimabl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err="1" smtClean="0"/>
              <a:t>honnêt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  <a:p>
            <a:r>
              <a:rPr lang="en-US" sz="2000" dirty="0" smtClean="0"/>
              <a:t>roug</a:t>
            </a:r>
            <a:r>
              <a:rPr lang="en-US" sz="2000" b="1" u="sng" dirty="0" smtClean="0"/>
              <a:t>e</a:t>
            </a:r>
          </a:p>
          <a:p>
            <a:r>
              <a:rPr lang="en-US" sz="2000" dirty="0" smtClean="0"/>
              <a:t>sensibl</a:t>
            </a:r>
            <a:r>
              <a:rPr lang="en-US" sz="2000" b="1" u="sng" dirty="0" smtClean="0"/>
              <a:t>e</a:t>
            </a:r>
          </a:p>
          <a:p>
            <a:r>
              <a:rPr lang="en-US" sz="2000" dirty="0" err="1" smtClean="0"/>
              <a:t>pratiqu</a:t>
            </a:r>
            <a:r>
              <a:rPr lang="en-US" sz="2000" b="1" u="sng" dirty="0" err="1" smtClean="0"/>
              <a:t>e</a:t>
            </a:r>
            <a:endParaRPr lang="en-US" sz="2000" b="1" u="sng" dirty="0" smtClean="0"/>
          </a:p>
        </p:txBody>
      </p:sp>
      <p:pic>
        <p:nvPicPr>
          <p:cNvPr id="9" name="Picture 7" descr="http://www.gifsmaniac.com/gifs-animes/personnages/ados/personnages-ados-2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2910523"/>
            <a:ext cx="7715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http://www.gifsmaniac.com/gifs-animes/personnages/femme/personnages-femme-173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910523"/>
            <a:ext cx="571500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7525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-133604"/>
            <a:ext cx="8001000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851230"/>
              </p:ext>
            </p:extLst>
          </p:nvPr>
        </p:nvGraphicFramePr>
        <p:xfrm>
          <a:off x="173160" y="834036"/>
          <a:ext cx="8842652" cy="5897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1326"/>
                <a:gridCol w="4421326"/>
              </a:tblGrid>
              <a:tr h="56369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MASCULIN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FÉMININ</a:t>
                      </a:r>
                      <a:endParaRPr lang="en-US" sz="2800" dirty="0"/>
                    </a:p>
                  </a:txBody>
                  <a:tcPr/>
                </a:tc>
              </a:tr>
              <a:tr h="916699">
                <a:tc>
                  <a:txBody>
                    <a:bodyPr/>
                    <a:lstStyle/>
                    <a:p>
                      <a:pPr algn="ctr"/>
                      <a:endParaRPr lang="en-US" sz="2800" b="1" i="1" u="sng" dirty="0" smtClean="0"/>
                    </a:p>
                    <a:p>
                      <a:pPr algn="ctr"/>
                      <a:endParaRPr lang="en-US" sz="2800" b="1" i="1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</a:tr>
              <a:tr h="1330692">
                <a:tc>
                  <a:txBody>
                    <a:bodyPr/>
                    <a:lstStyle/>
                    <a:p>
                      <a:pPr algn="ctr"/>
                      <a:endParaRPr lang="en-US" sz="2800" b="1" i="1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i="1" u="sng" dirty="0" smtClean="0"/>
                    </a:p>
                    <a:p>
                      <a:pPr algn="ctr"/>
                      <a:endParaRPr lang="en-US" sz="2800" b="1" i="1" u="sng" dirty="0" smtClean="0"/>
                    </a:p>
                    <a:p>
                      <a:pPr algn="ctr"/>
                      <a:endParaRPr lang="en-US" sz="2800" b="1" i="1" u="sng" dirty="0" smtClean="0"/>
                    </a:p>
                  </a:txBody>
                  <a:tcPr/>
                </a:tc>
              </a:tr>
              <a:tr h="563692">
                <a:tc>
                  <a:txBody>
                    <a:bodyPr/>
                    <a:lstStyle/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</a:tr>
              <a:tr h="916699">
                <a:tc>
                  <a:txBody>
                    <a:bodyPr/>
                    <a:lstStyle/>
                    <a:p>
                      <a:pPr algn="ctr"/>
                      <a:endParaRPr lang="en-US" sz="2800" b="1" i="1" u="sng" dirty="0" smtClean="0"/>
                    </a:p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i="1" u="sng" dirty="0" smtClean="0"/>
                    </a:p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</a:tr>
              <a:tr h="916699">
                <a:tc>
                  <a:txBody>
                    <a:bodyPr/>
                    <a:lstStyle/>
                    <a:p>
                      <a:pPr algn="ctr"/>
                      <a:endParaRPr lang="en-US" sz="2800" b="1" i="1" u="sng" dirty="0" smtClean="0"/>
                    </a:p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i="1" u="sng" dirty="0" smtClean="0"/>
                    </a:p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</a:tr>
              <a:tr h="563692">
                <a:tc>
                  <a:txBody>
                    <a:bodyPr/>
                    <a:lstStyle/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b="1" i="1" u="sng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5425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TRÈS </a:t>
            </a:r>
            <a:r>
              <a:rPr lang="en-US" dirty="0" err="1" smtClean="0"/>
              <a:t>irréguliers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433320"/>
              </p:ext>
            </p:extLst>
          </p:nvPr>
        </p:nvGraphicFramePr>
        <p:xfrm>
          <a:off x="214422" y="1633050"/>
          <a:ext cx="8708966" cy="443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4483"/>
                <a:gridCol w="4354483"/>
              </a:tblGrid>
              <a:tr h="602834">
                <a:tc>
                  <a:txBody>
                    <a:bodyPr/>
                    <a:lstStyle/>
                    <a:p>
                      <a:pPr algn="ctr"/>
                      <a:r>
                        <a:rPr lang="en-US" sz="2800" b="0" u="sng" dirty="0" smtClean="0"/>
                        <a:t>MASCULIN</a:t>
                      </a:r>
                      <a:endParaRPr lang="en-US" sz="2800" b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u="sng" dirty="0" smtClean="0"/>
                        <a:t>FÉMININ</a:t>
                      </a:r>
                      <a:endParaRPr lang="en-US" sz="2800" b="0" u="sng" dirty="0"/>
                    </a:p>
                  </a:txBody>
                  <a:tcPr/>
                </a:tc>
              </a:tr>
              <a:tr h="815598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815598"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815598"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460991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460991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  <a:tr h="460991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22502" y="6065651"/>
            <a:ext cx="5698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* = </a:t>
            </a:r>
            <a:r>
              <a:rPr lang="en-US" sz="2800" dirty="0" err="1" smtClean="0"/>
              <a:t>devant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voyelle</a:t>
            </a:r>
            <a:r>
              <a:rPr lang="en-US" sz="2800" dirty="0" smtClean="0"/>
              <a:t> </a:t>
            </a:r>
            <a:r>
              <a:rPr lang="en-US" sz="2800" dirty="0" err="1" smtClean="0"/>
              <a:t>ou</a:t>
            </a:r>
            <a:r>
              <a:rPr lang="en-US" sz="2800" dirty="0" smtClean="0"/>
              <a:t> un </a:t>
            </a:r>
            <a:r>
              <a:rPr lang="en-US" sz="2800" b="1" i="1" u="sng" dirty="0" smtClean="0"/>
              <a:t>h</a:t>
            </a:r>
            <a:r>
              <a:rPr lang="en-US" sz="2800" dirty="0" smtClean="0"/>
              <a:t> </a:t>
            </a:r>
            <a:r>
              <a:rPr lang="en-US" sz="2800" dirty="0" err="1" smtClean="0"/>
              <a:t>muet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745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placement des </a:t>
            </a:r>
            <a:r>
              <a:rPr lang="en-US" dirty="0" err="1" smtClean="0"/>
              <a:t>adjectifs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en-US" dirty="0" err="1" smtClean="0"/>
              <a:t>façons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8468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Où</a:t>
            </a:r>
            <a:r>
              <a:rPr lang="en-US" dirty="0" smtClean="0"/>
              <a:t> place-t-on les </a:t>
            </a:r>
            <a:r>
              <a:rPr lang="en-US" dirty="0" err="1" smtClean="0"/>
              <a:t>adjectifs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1" u="sng" dirty="0" smtClean="0"/>
              <a:t>Après le nom</a:t>
            </a:r>
            <a:endParaRPr lang="en-US" sz="3200" b="1" u="sng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280401" y="2590799"/>
            <a:ext cx="4288505" cy="3924919"/>
          </a:xfrm>
        </p:spPr>
        <p:txBody>
          <a:bodyPr>
            <a:normAutofit fontScale="92500"/>
          </a:bodyPr>
          <a:lstStyle/>
          <a:p>
            <a:r>
              <a:rPr lang="fr-CA" sz="3200" dirty="0" smtClean="0"/>
              <a:t>La </a:t>
            </a:r>
            <a:r>
              <a:rPr lang="fr-CA" sz="3200" dirty="0" smtClean="0"/>
              <a:t>majorité des </a:t>
            </a:r>
            <a:r>
              <a:rPr lang="fr-CA" sz="3200" dirty="0" smtClean="0"/>
              <a:t>adjectifs se placent </a:t>
            </a:r>
            <a:r>
              <a:rPr lang="fr-CA" sz="3200" b="1" i="1" dirty="0" smtClean="0"/>
              <a:t>__________________</a:t>
            </a:r>
            <a:r>
              <a:rPr lang="fr-CA" sz="3200" dirty="0" smtClean="0"/>
              <a:t>.</a:t>
            </a:r>
            <a:endParaRPr lang="fr-CA" sz="3200" dirty="0" smtClean="0"/>
          </a:p>
          <a:p>
            <a:endParaRPr lang="fr-CA" sz="3200" dirty="0" smtClean="0"/>
          </a:p>
          <a:p>
            <a:r>
              <a:rPr lang="fr-CA" sz="3200" dirty="0" err="1" smtClean="0"/>
              <a:t>p.e</a:t>
            </a:r>
            <a:r>
              <a:rPr lang="fr-CA" sz="3200" dirty="0" smtClean="0"/>
              <a:t>.: Je suis une fille </a:t>
            </a:r>
            <a:r>
              <a:rPr lang="fr-CA" sz="3200" b="1" u="sng" dirty="0" smtClean="0"/>
              <a:t>organisée</a:t>
            </a:r>
            <a:r>
              <a:rPr lang="fr-CA" sz="3200" dirty="0" smtClean="0"/>
              <a:t> parce que j’utilise mon agenda.</a:t>
            </a:r>
            <a:endParaRPr lang="fr-CA" sz="32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3200" b="1" u="sng" dirty="0" smtClean="0"/>
              <a:t>Avant le nom</a:t>
            </a:r>
            <a:endParaRPr lang="en-US" sz="3200" b="1" u="sng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51379" y="2590800"/>
            <a:ext cx="4189539" cy="3924918"/>
          </a:xfrm>
        </p:spPr>
        <p:txBody>
          <a:bodyPr>
            <a:normAutofit/>
          </a:bodyPr>
          <a:lstStyle/>
          <a:p>
            <a:r>
              <a:rPr lang="fr-CA" sz="3200" dirty="0" smtClean="0"/>
              <a:t>Il y a </a:t>
            </a:r>
            <a:r>
              <a:rPr lang="fr-CA" sz="3200" b="1" i="1" u="sng" dirty="0" smtClean="0"/>
              <a:t>QUELQUES</a:t>
            </a:r>
            <a:r>
              <a:rPr lang="fr-CA" sz="3200" dirty="0" smtClean="0"/>
              <a:t> adjectifs qui se placent </a:t>
            </a:r>
            <a:r>
              <a:rPr lang="fr-CA" sz="3200" b="1" i="1" dirty="0" smtClean="0"/>
              <a:t>________________</a:t>
            </a:r>
            <a:r>
              <a:rPr lang="fr-CA" sz="3200" dirty="0" smtClean="0"/>
              <a:t>.</a:t>
            </a:r>
            <a:endParaRPr lang="fr-CA" sz="3200" dirty="0" smtClean="0"/>
          </a:p>
          <a:p>
            <a:r>
              <a:rPr lang="fr-CA" sz="3200" dirty="0" err="1" smtClean="0"/>
              <a:t>p.e</a:t>
            </a:r>
            <a:r>
              <a:rPr lang="fr-CA" sz="3200" dirty="0" smtClean="0"/>
              <a:t>.: Vous êtes des </a:t>
            </a:r>
            <a:r>
              <a:rPr lang="fr-CA" sz="3200" b="1" u="sng" dirty="0" smtClean="0"/>
              <a:t>jeunes</a:t>
            </a:r>
            <a:r>
              <a:rPr lang="fr-CA" sz="3200" dirty="0" smtClean="0"/>
              <a:t> </a:t>
            </a:r>
            <a:r>
              <a:rPr lang="fr-CA" sz="3200" dirty="0" smtClean="0"/>
              <a:t>élèves car vous avez 14 ans.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237374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AVANT le nom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s’appellent</a:t>
            </a:r>
            <a:r>
              <a:rPr lang="en-US" dirty="0" smtClean="0"/>
              <a:t> les </a:t>
            </a:r>
            <a:r>
              <a:rPr lang="en-US" dirty="0" err="1" smtClean="0"/>
              <a:t>adjectifs</a:t>
            </a:r>
            <a:r>
              <a:rPr lang="en-US" dirty="0" smtClean="0"/>
              <a:t> ______________________.</a:t>
            </a:r>
          </a:p>
          <a:p>
            <a:endParaRPr lang="en-US" dirty="0"/>
          </a:p>
          <a:p>
            <a:r>
              <a:rPr lang="en-US" dirty="0" err="1" smtClean="0"/>
              <a:t>Mais</a:t>
            </a:r>
            <a:r>
              <a:rPr lang="en-US" dirty="0" smtClean="0"/>
              <a:t>,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_____________________?!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027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93</TotalTime>
  <Words>357</Words>
  <Application>Microsoft Office PowerPoint</Application>
  <PresentationFormat>On-screen Show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Travelogue</vt:lpstr>
      <vt:lpstr>Les adjectifs</vt:lpstr>
      <vt:lpstr>Qu’est-ce que c’est  « un adjectif »?</vt:lpstr>
      <vt:lpstr>Les adjectifs réguliers</vt:lpstr>
      <vt:lpstr>Les adjectifs qui ont un « e »</vt:lpstr>
      <vt:lpstr>Les adjectifs irréguliers</vt:lpstr>
      <vt:lpstr>Les adjectifs TRÈS irréguliers</vt:lpstr>
      <vt:lpstr>Le placement des adjectifs</vt:lpstr>
      <vt:lpstr>Où place-t-on les adjectifs?</vt:lpstr>
      <vt:lpstr>Les adjectifs AVANT le nom</vt:lpstr>
      <vt:lpstr>Façon #1: BANGS</vt:lpstr>
      <vt:lpstr>Les exemples</vt:lpstr>
      <vt:lpstr>Façon #2: Le poème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adjectifs</dc:title>
  <dc:creator>Sarah</dc:creator>
  <cp:lastModifiedBy>Biega, Sarah</cp:lastModifiedBy>
  <cp:revision>22</cp:revision>
  <dcterms:created xsi:type="dcterms:W3CDTF">2014-09-22T00:14:18Z</dcterms:created>
  <dcterms:modified xsi:type="dcterms:W3CDTF">2014-09-23T11:29:30Z</dcterms:modified>
</cp:coreProperties>
</file>